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7" r:id="rId4"/>
    <p:sldId id="262" r:id="rId5"/>
    <p:sldId id="263" r:id="rId6"/>
    <p:sldId id="28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4" r:id="rId19"/>
    <p:sldId id="260" r:id="rId20"/>
    <p:sldId id="279" r:id="rId21"/>
    <p:sldId id="280" r:id="rId22"/>
    <p:sldId id="281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51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uact=8&amp;ved=0ahUKEwiL0YuDveTWAhXk1IMKHQIDAr8QjRwIBw&amp;url=http://www.health.umd.edu/node/1505&amp;psig=AOvVaw2Dd9-M4x8udMYwm32SGYka&amp;ust=1507668095945862" TargetMode="External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cad=rja&amp;uact=8&amp;ved=0ahUKEwjQpuPEzuPWAhUFOiYKHYWoACMQjRwIBw&amp;url=https://gordiecenter.studenthealth.virginia.edu/alcohol-drugs&amp;psig=AOvVaw2jcQclgEjGAa4w_4k5PysK&amp;ust=1507640934672793" TargetMode="Externa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dirty="0" smtClean="0"/>
              <a:t>ALCOHOL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effects of alcohol on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4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344" y="354764"/>
            <a:ext cx="42099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BODY WEIGHT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10" descr="72133074-f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70" y="1296098"/>
            <a:ext cx="2357845" cy="45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ileyCyrusUsWeekly28Sep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19" y="1296098"/>
            <a:ext cx="2716823" cy="448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8279" y="354764"/>
            <a:ext cx="67194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PERCENT OF BODY FAT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9" descr="bmi-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06" y="1699532"/>
            <a:ext cx="3810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0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09919" y="498454"/>
            <a:ext cx="24801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GENDER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22" y="1539376"/>
            <a:ext cx="45624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7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04381" y="485392"/>
            <a:ext cx="28921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FEELINGS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5" descr="MCj044057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81" y="2168435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44152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70" y="1998617"/>
            <a:ext cx="26352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0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1867" y="511517"/>
            <a:ext cx="8783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AMOUNT OF FOOD CONSUMED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6" descr="CHOCOLATE_CHIP_COO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67" y="2299063"/>
            <a:ext cx="330041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i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18" y="2481626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3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2518" y="511517"/>
            <a:ext cx="9141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DRINKING CARBONATED DRINKS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8" descr="6pkbSmirnoffIce12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58" y="2161902"/>
            <a:ext cx="2943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6pk bottles Mikes Hard Lemonade, 11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18" y="2161902"/>
            <a:ext cx="31908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15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5390" y="472329"/>
            <a:ext cx="82958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PRESENCE OF OTHER DRUGS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64" y="1614448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cstacy_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29" y="2680324"/>
            <a:ext cx="23812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marijuana080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99" y="2796212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oca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64" y="4140030"/>
            <a:ext cx="18288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31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52498" y="472329"/>
            <a:ext cx="1337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AGE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9" descr="Child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701" y="3670752"/>
            <a:ext cx="1920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eena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507" y="887827"/>
            <a:ext cx="24955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elder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10" y="2201173"/>
            <a:ext cx="23622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Business-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01" y="1162593"/>
            <a:ext cx="3071949" cy="403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3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89448"/>
            <a:ext cx="111556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SHORT TERM EFFECTS OF ALCOHOL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4" y="1345472"/>
            <a:ext cx="4140925" cy="4663439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en-US" sz="2800" dirty="0"/>
              <a:t>Slurred speech</a:t>
            </a:r>
          </a:p>
          <a:p>
            <a:pPr fontAlgn="t"/>
            <a:r>
              <a:rPr lang="en-US" sz="2800" dirty="0"/>
              <a:t>Drowsiness</a:t>
            </a:r>
          </a:p>
          <a:p>
            <a:pPr fontAlgn="t"/>
            <a:r>
              <a:rPr lang="en-US" sz="2800" dirty="0"/>
              <a:t>Vomiting </a:t>
            </a:r>
          </a:p>
          <a:p>
            <a:pPr fontAlgn="t"/>
            <a:r>
              <a:rPr lang="en-US" sz="2800" dirty="0"/>
              <a:t>Diarrhea</a:t>
            </a:r>
          </a:p>
          <a:p>
            <a:pPr fontAlgn="t"/>
            <a:r>
              <a:rPr lang="en-US" sz="2800" dirty="0"/>
              <a:t>Upset stomach</a:t>
            </a:r>
          </a:p>
          <a:p>
            <a:pPr fontAlgn="t"/>
            <a:r>
              <a:rPr lang="en-US" sz="2800" dirty="0"/>
              <a:t>Headaches</a:t>
            </a:r>
          </a:p>
          <a:p>
            <a:pPr fontAlgn="t"/>
            <a:r>
              <a:rPr lang="en-US" sz="2800" dirty="0"/>
              <a:t>Breathing </a:t>
            </a:r>
            <a:r>
              <a:rPr lang="en-US" sz="2800" dirty="0" smtClean="0"/>
              <a:t>difficulties</a:t>
            </a:r>
          </a:p>
          <a:p>
            <a:pPr fontAlgn="t"/>
            <a:r>
              <a:rPr lang="en-US" sz="2800" dirty="0"/>
              <a:t>Unintentional injuries such as car crash, falls, burns, drowning  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6949" y="1201784"/>
            <a:ext cx="6831874" cy="4016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2200" dirty="0" smtClean="0"/>
              <a:t>Distorted </a:t>
            </a:r>
            <a:r>
              <a:rPr lang="en-US" sz="2200" dirty="0"/>
              <a:t>vision and hearing </a:t>
            </a:r>
          </a:p>
          <a:p>
            <a:pPr fontAlgn="t"/>
            <a:r>
              <a:rPr lang="en-US" sz="2200" dirty="0"/>
              <a:t>Impaired judgment </a:t>
            </a:r>
          </a:p>
          <a:p>
            <a:pPr fontAlgn="t"/>
            <a:r>
              <a:rPr lang="en-US" sz="2200" dirty="0"/>
              <a:t>Decreased perception and coordination </a:t>
            </a:r>
          </a:p>
          <a:p>
            <a:pPr fontAlgn="t"/>
            <a:r>
              <a:rPr lang="en-US" sz="2200" dirty="0"/>
              <a:t>Unconsciousness </a:t>
            </a:r>
          </a:p>
          <a:p>
            <a:pPr fontAlgn="t"/>
            <a:r>
              <a:rPr lang="en-US" sz="2200" dirty="0" smtClean="0"/>
              <a:t>Alcohol poisoning</a:t>
            </a:r>
            <a:endParaRPr lang="en-US" sz="2200" dirty="0"/>
          </a:p>
          <a:p>
            <a:pPr fontAlgn="t"/>
            <a:r>
              <a:rPr lang="en-US" sz="2200" dirty="0"/>
              <a:t>Coma</a:t>
            </a:r>
          </a:p>
          <a:p>
            <a:pPr fontAlgn="t"/>
            <a:r>
              <a:rPr lang="en-US" sz="2200" dirty="0" smtClean="0"/>
              <a:t>Blackouts </a:t>
            </a:r>
          </a:p>
          <a:p>
            <a:pPr fontAlgn="t"/>
            <a:r>
              <a:rPr lang="en-US" sz="2200" dirty="0"/>
              <a:t>Intentional injuries such as firearm injuries, sexual assault, domestic violence</a:t>
            </a:r>
          </a:p>
          <a:p>
            <a:pPr fontAlgn="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75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89448"/>
            <a:ext cx="111556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LONG TERM EFFECTS OF ALCOHOL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461762" y="1341121"/>
            <a:ext cx="5512526" cy="4493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2800" dirty="0"/>
              <a:t>Liver disease </a:t>
            </a:r>
            <a:endParaRPr lang="en-US" sz="2800" dirty="0" smtClean="0"/>
          </a:p>
          <a:p>
            <a:pPr fontAlgn="t"/>
            <a:r>
              <a:rPr lang="en-US" sz="2800" dirty="0" smtClean="0"/>
              <a:t>Nerve </a:t>
            </a:r>
            <a:r>
              <a:rPr lang="en-US" sz="2800" dirty="0"/>
              <a:t>damage </a:t>
            </a:r>
          </a:p>
          <a:p>
            <a:pPr fontAlgn="t"/>
            <a:r>
              <a:rPr lang="en-US" sz="2800" dirty="0"/>
              <a:t>Sexual problems </a:t>
            </a:r>
          </a:p>
          <a:p>
            <a:pPr fontAlgn="t"/>
            <a:r>
              <a:rPr lang="en-US" sz="2800" dirty="0"/>
              <a:t>Permanent damage to the brain </a:t>
            </a:r>
          </a:p>
          <a:p>
            <a:pPr fontAlgn="t"/>
            <a:r>
              <a:rPr lang="en-US" sz="2800" dirty="0"/>
              <a:t>Vitamin B</a:t>
            </a:r>
            <a:r>
              <a:rPr lang="en-US" sz="2800" baseline="-25000" dirty="0"/>
              <a:t>1</a:t>
            </a:r>
            <a:r>
              <a:rPr lang="en-US" sz="2800" dirty="0"/>
              <a:t> deficiency, </a:t>
            </a:r>
            <a:r>
              <a:rPr lang="en-US" sz="2800" dirty="0" smtClean="0"/>
              <a:t>Ulcers</a:t>
            </a:r>
            <a:r>
              <a:rPr lang="en-US" sz="2800" dirty="0"/>
              <a:t> </a:t>
            </a:r>
          </a:p>
          <a:p>
            <a:pPr fontAlgn="t"/>
            <a:r>
              <a:rPr lang="en-US" sz="2800" dirty="0"/>
              <a:t>Gastritis (inflammation of stomach walls) </a:t>
            </a:r>
            <a:endParaRPr lang="en-US" sz="2800" dirty="0" smtClean="0"/>
          </a:p>
          <a:p>
            <a:pPr fontAlgn="t"/>
            <a:r>
              <a:rPr lang="en-US" sz="2800" dirty="0" smtClean="0"/>
              <a:t>Malnutrition</a:t>
            </a:r>
            <a:r>
              <a:rPr lang="en-US" sz="2800" dirty="0"/>
              <a:t> </a:t>
            </a:r>
          </a:p>
          <a:p>
            <a:pPr fontAlgn="t"/>
            <a:r>
              <a:rPr lang="en-US" sz="2800" dirty="0" smtClean="0"/>
              <a:t>Cancer </a:t>
            </a:r>
            <a:r>
              <a:rPr lang="en-US" sz="2800" dirty="0"/>
              <a:t>of the mouth and throat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9750" y="1223553"/>
            <a:ext cx="5512526" cy="4942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2800" dirty="0" smtClean="0"/>
              <a:t>Increased </a:t>
            </a:r>
            <a:r>
              <a:rPr lang="en-US" sz="2800" dirty="0"/>
              <a:t>on-the-job injuries and loss of productivity </a:t>
            </a:r>
          </a:p>
          <a:p>
            <a:pPr fontAlgn="t"/>
            <a:r>
              <a:rPr lang="en-US" sz="2800" dirty="0"/>
              <a:t>Increased family problems, broken relationships </a:t>
            </a:r>
          </a:p>
          <a:p>
            <a:pPr fontAlgn="t"/>
            <a:r>
              <a:rPr lang="en-US" sz="2800" dirty="0" smtClean="0"/>
              <a:t>Anemia</a:t>
            </a:r>
          </a:p>
          <a:p>
            <a:pPr fontAlgn="t"/>
            <a:r>
              <a:rPr lang="en-US" sz="2800" dirty="0" smtClean="0"/>
              <a:t>High </a:t>
            </a:r>
            <a:r>
              <a:rPr lang="en-US" sz="2800" dirty="0"/>
              <a:t>blood pressure, stroke, and other heart-related diseases </a:t>
            </a:r>
          </a:p>
        </p:txBody>
      </p:sp>
    </p:spTree>
    <p:extLst>
      <p:ext uri="{BB962C8B-B14F-4D97-AF65-F5344CB8AC3E}">
        <p14:creationId xmlns:p14="http://schemas.microsoft.com/office/powerpoint/2010/main" val="123297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89448"/>
            <a:ext cx="111556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ALCOHOL?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2015732"/>
            <a:ext cx="11155678" cy="382336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Alcohol is a drug.</a:t>
            </a:r>
            <a:r>
              <a:rPr lang="en-US" sz="3200" dirty="0"/>
              <a:t> It is classed as a depressant, </a:t>
            </a:r>
            <a:endParaRPr lang="en-US" sz="3200" dirty="0" smtClean="0"/>
          </a:p>
          <a:p>
            <a:pPr lvl="1"/>
            <a:r>
              <a:rPr lang="en-US" sz="3000" dirty="0" smtClean="0"/>
              <a:t>meaning </a:t>
            </a:r>
            <a:r>
              <a:rPr lang="en-US" sz="3000" dirty="0"/>
              <a:t>that it slows down vital functions</a:t>
            </a:r>
          </a:p>
          <a:p>
            <a:r>
              <a:rPr lang="en-US" sz="3200" dirty="0"/>
              <a:t>Although classified as a depressant, the amount of alcohol consumed determines the type of effect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There are different kinds of alcohol. </a:t>
            </a:r>
            <a:endParaRPr lang="en-US" sz="3200" dirty="0" smtClean="0"/>
          </a:p>
          <a:p>
            <a:pPr lvl="1"/>
            <a:r>
              <a:rPr lang="en-US" sz="3000" dirty="0" smtClean="0"/>
              <a:t>Ethyl </a:t>
            </a:r>
            <a:r>
              <a:rPr lang="en-US" sz="3000" dirty="0"/>
              <a:t>alcohol (ethanol), the only alcohol used in </a:t>
            </a:r>
            <a:r>
              <a:rPr lang="en-US" sz="3000" dirty="0" smtClean="0"/>
              <a:t>beverages </a:t>
            </a:r>
          </a:p>
          <a:p>
            <a:pPr lvl="2"/>
            <a:r>
              <a:rPr lang="en-US" sz="2800" dirty="0" smtClean="0"/>
              <a:t>produced </a:t>
            </a:r>
            <a:r>
              <a:rPr lang="en-US" sz="2800" dirty="0"/>
              <a:t>by the fermentation of grains and fruits.</a:t>
            </a:r>
          </a:p>
        </p:txBody>
      </p:sp>
    </p:spTree>
    <p:extLst>
      <p:ext uri="{BB962C8B-B14F-4D97-AF65-F5344CB8AC3E}">
        <p14:creationId xmlns:p14="http://schemas.microsoft.com/office/powerpoint/2010/main" val="356847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74423" y="2862988"/>
            <a:ext cx="8643154" cy="10939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Video:  Dr. Aaron White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978253" y="1778615"/>
            <a:ext cx="1023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TEEN BRAINS ON ALCOHOL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69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460974"/>
            <a:ext cx="10851265" cy="3810302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What part of the brain did Dr. White say was most affected by teenage drinking?</a:t>
            </a:r>
          </a:p>
          <a:p>
            <a:pPr lvl="3"/>
            <a:r>
              <a:rPr lang="en-US" sz="2400" dirty="0" smtClean="0">
                <a:solidFill>
                  <a:schemeClr val="accent2"/>
                </a:solidFill>
              </a:rPr>
              <a:t>HIPPOCAMPUS</a:t>
            </a:r>
          </a:p>
          <a:p>
            <a:pPr lvl="2"/>
            <a:r>
              <a:rPr lang="en-US" sz="2800" dirty="0" smtClean="0"/>
              <a:t>What function does the hippocampus serve?</a:t>
            </a:r>
          </a:p>
          <a:p>
            <a:pPr lvl="3"/>
            <a:r>
              <a:rPr lang="en-US" sz="2400" dirty="0" smtClean="0">
                <a:solidFill>
                  <a:schemeClr val="accent2"/>
                </a:solidFill>
              </a:rPr>
              <a:t>LEARNING AND MEMORY</a:t>
            </a:r>
          </a:p>
          <a:p>
            <a:pPr lvl="2"/>
            <a:r>
              <a:rPr lang="en-US" sz="2800" dirty="0" smtClean="0"/>
              <a:t>When did he say the most damage occurs?</a:t>
            </a:r>
          </a:p>
          <a:p>
            <a:pPr lvl="3"/>
            <a:r>
              <a:rPr lang="en-US" sz="2400" dirty="0" smtClean="0">
                <a:solidFill>
                  <a:schemeClr val="accent2"/>
                </a:solidFill>
              </a:rPr>
              <a:t>THE HANGOVER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7205" y="354764"/>
            <a:ext cx="1067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Alcohol and the Teenage Brain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5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8" y="270575"/>
            <a:ext cx="4243827" cy="5689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902" y="261256"/>
            <a:ext cx="4398109" cy="5699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5174" y="5565051"/>
            <a:ext cx="4297680" cy="1029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3988" y="5618336"/>
            <a:ext cx="3700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BRAIN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38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5760" y="0"/>
            <a:ext cx="111556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BAC EFFECTS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 descr="Image result for BAC ch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996"/>
            <a:ext cx="12192000" cy="5750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08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0"/>
            <a:ext cx="111556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BUZZED ZONE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7517" y="2523198"/>
            <a:ext cx="44230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.01 - .05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898" y="1605222"/>
            <a:ext cx="6126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Euphoria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Feelings of warmth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Relaxation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Loss of shyness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Lowered inhibitions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Judgement somewhat impaired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881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0"/>
            <a:ext cx="111556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DRUNK ZONE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6756" y="2471984"/>
            <a:ext cx="4423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.06 - .11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018" y="1107996"/>
            <a:ext cx="6126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Impairment of reaction time &amp; muscle control.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Judgement further impaired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Mood swings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Possible embarrassing behavior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Legal limit for driving – 21&amp; over : .08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Impaired sexual performance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11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084" y="94786"/>
            <a:ext cx="111556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ELEVATED RISK ZONE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6756" y="2471984"/>
            <a:ext cx="44230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.12 - .15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018" y="1917986"/>
            <a:ext cx="6126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Vomiting likely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Balance and movement substantially impaired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Risk of injury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Very poor decision making.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95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083" y="290729"/>
            <a:ext cx="111556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HIGH RISK ZONE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6756" y="2471984"/>
            <a:ext cx="44230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.16 - .25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81" y="2257621"/>
            <a:ext cx="6126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“Alcohol Blackout” likely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Loss of consciousness possible.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Risk of choking on vomit.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05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201" y="499734"/>
            <a:ext cx="11155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MEDICAL EMERGENCY ZONE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6617" y="2471984"/>
            <a:ext cx="28632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.25 +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81" y="1970238"/>
            <a:ext cx="6126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Loss of consciousness.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Risk of choking on vomit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.45 = Fatal BAC in 50% of population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Loss or slowing of involuntary reflexes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Death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132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201" y="499734"/>
            <a:ext cx="54003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WOMEN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21215"/>
              </p:ext>
            </p:extLst>
          </p:nvPr>
        </p:nvGraphicFramePr>
        <p:xfrm>
          <a:off x="315751" y="1698174"/>
          <a:ext cx="5836853" cy="4281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3180">
                  <a:extLst>
                    <a:ext uri="{9D8B030D-6E8A-4147-A177-3AD203B41FA5}">
                      <a16:colId xmlns:a16="http://schemas.microsoft.com/office/drawing/2014/main" xmlns="" val="271210161"/>
                    </a:ext>
                  </a:extLst>
                </a:gridCol>
                <a:gridCol w="706071">
                  <a:extLst>
                    <a:ext uri="{9D8B030D-6E8A-4147-A177-3AD203B41FA5}">
                      <a16:colId xmlns:a16="http://schemas.microsoft.com/office/drawing/2014/main" xmlns="" val="1209315497"/>
                    </a:ext>
                  </a:extLst>
                </a:gridCol>
                <a:gridCol w="706071">
                  <a:extLst>
                    <a:ext uri="{9D8B030D-6E8A-4147-A177-3AD203B41FA5}">
                      <a16:colId xmlns:a16="http://schemas.microsoft.com/office/drawing/2014/main" xmlns="" val="1464064900"/>
                    </a:ext>
                  </a:extLst>
                </a:gridCol>
                <a:gridCol w="706071">
                  <a:extLst>
                    <a:ext uri="{9D8B030D-6E8A-4147-A177-3AD203B41FA5}">
                      <a16:colId xmlns:a16="http://schemas.microsoft.com/office/drawing/2014/main" xmlns="" val="4047079978"/>
                    </a:ext>
                  </a:extLst>
                </a:gridCol>
                <a:gridCol w="707247">
                  <a:extLst>
                    <a:ext uri="{9D8B030D-6E8A-4147-A177-3AD203B41FA5}">
                      <a16:colId xmlns:a16="http://schemas.microsoft.com/office/drawing/2014/main" xmlns="" val="4037528482"/>
                    </a:ext>
                  </a:extLst>
                </a:gridCol>
                <a:gridCol w="706071">
                  <a:extLst>
                    <a:ext uri="{9D8B030D-6E8A-4147-A177-3AD203B41FA5}">
                      <a16:colId xmlns:a16="http://schemas.microsoft.com/office/drawing/2014/main" xmlns="" val="3341221480"/>
                    </a:ext>
                  </a:extLst>
                </a:gridCol>
                <a:gridCol w="706071">
                  <a:extLst>
                    <a:ext uri="{9D8B030D-6E8A-4147-A177-3AD203B41FA5}">
                      <a16:colId xmlns:a16="http://schemas.microsoft.com/office/drawing/2014/main" xmlns="" val="2491692371"/>
                    </a:ext>
                  </a:extLst>
                </a:gridCol>
                <a:gridCol w="706071">
                  <a:extLst>
                    <a:ext uri="{9D8B030D-6E8A-4147-A177-3AD203B41FA5}">
                      <a16:colId xmlns:a16="http://schemas.microsoft.com/office/drawing/2014/main" xmlns="" val="1506106643"/>
                    </a:ext>
                  </a:extLst>
                </a:gridCol>
              </a:tblGrid>
              <a:tr h="755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Drinks per HOUR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220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0402074"/>
                  </a:ext>
                </a:extLst>
              </a:tr>
              <a:tr h="34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0.03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4711746"/>
                  </a:ext>
                </a:extLst>
              </a:tr>
              <a:tr h="36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0.06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3634062"/>
                  </a:ext>
                </a:extLst>
              </a:tr>
              <a:tr h="34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0.10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7097997"/>
                  </a:ext>
                </a:extLst>
              </a:tr>
              <a:tr h="34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5513733"/>
                  </a:ext>
                </a:extLst>
              </a:tr>
              <a:tr h="36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2005620"/>
                  </a:ext>
                </a:extLst>
              </a:tr>
              <a:tr h="34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7379656"/>
                  </a:ext>
                </a:extLst>
              </a:tr>
              <a:tr h="34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7451282"/>
                  </a:ext>
                </a:extLst>
              </a:tr>
              <a:tr h="36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5511253"/>
                  </a:ext>
                </a:extLst>
              </a:tr>
              <a:tr h="34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9045084"/>
                  </a:ext>
                </a:extLst>
              </a:tr>
              <a:tr h="34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0.21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8748529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18540"/>
              </p:ext>
            </p:extLst>
          </p:nvPr>
        </p:nvGraphicFramePr>
        <p:xfrm>
          <a:off x="6380410" y="1698174"/>
          <a:ext cx="5559040" cy="4293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559">
                  <a:extLst>
                    <a:ext uri="{9D8B030D-6E8A-4147-A177-3AD203B41FA5}">
                      <a16:colId xmlns:a16="http://schemas.microsoft.com/office/drawing/2014/main" xmlns="" val="2360941898"/>
                    </a:ext>
                  </a:extLst>
                </a:gridCol>
                <a:gridCol w="686315">
                  <a:extLst>
                    <a:ext uri="{9D8B030D-6E8A-4147-A177-3AD203B41FA5}">
                      <a16:colId xmlns:a16="http://schemas.microsoft.com/office/drawing/2014/main" xmlns="" val="2061791753"/>
                    </a:ext>
                  </a:extLst>
                </a:gridCol>
                <a:gridCol w="686315">
                  <a:extLst>
                    <a:ext uri="{9D8B030D-6E8A-4147-A177-3AD203B41FA5}">
                      <a16:colId xmlns:a16="http://schemas.microsoft.com/office/drawing/2014/main" xmlns="" val="1684463917"/>
                    </a:ext>
                  </a:extLst>
                </a:gridCol>
                <a:gridCol w="687439">
                  <a:extLst>
                    <a:ext uri="{9D8B030D-6E8A-4147-A177-3AD203B41FA5}">
                      <a16:colId xmlns:a16="http://schemas.microsoft.com/office/drawing/2014/main" xmlns="" val="724131011"/>
                    </a:ext>
                  </a:extLst>
                </a:gridCol>
                <a:gridCol w="686315">
                  <a:extLst>
                    <a:ext uri="{9D8B030D-6E8A-4147-A177-3AD203B41FA5}">
                      <a16:colId xmlns:a16="http://schemas.microsoft.com/office/drawing/2014/main" xmlns="" val="1414671060"/>
                    </a:ext>
                  </a:extLst>
                </a:gridCol>
                <a:gridCol w="686315">
                  <a:extLst>
                    <a:ext uri="{9D8B030D-6E8A-4147-A177-3AD203B41FA5}">
                      <a16:colId xmlns:a16="http://schemas.microsoft.com/office/drawing/2014/main" xmlns="" val="1288439982"/>
                    </a:ext>
                  </a:extLst>
                </a:gridCol>
                <a:gridCol w="686315">
                  <a:extLst>
                    <a:ext uri="{9D8B030D-6E8A-4147-A177-3AD203B41FA5}">
                      <a16:colId xmlns:a16="http://schemas.microsoft.com/office/drawing/2014/main" xmlns="" val="368815533"/>
                    </a:ext>
                  </a:extLst>
                </a:gridCol>
                <a:gridCol w="587467">
                  <a:extLst>
                    <a:ext uri="{9D8B030D-6E8A-4147-A177-3AD203B41FA5}">
                      <a16:colId xmlns:a16="http://schemas.microsoft.com/office/drawing/2014/main" xmlns="" val="2027432730"/>
                    </a:ext>
                  </a:extLst>
                </a:gridCol>
              </a:tblGrid>
              <a:tr h="54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Drinks per HOUR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220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240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2452285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4714154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3553415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9057476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0.11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3870553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2273270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0899077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4776765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4940342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4723352"/>
                  </a:ext>
                </a:extLst>
              </a:tr>
              <a:tr h="3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>
                          <a:effectLst/>
                        </a:rPr>
                        <a:t>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dirty="0">
                          <a:effectLst/>
                        </a:rPr>
                        <a:t>0.16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4769888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459730" y="499733"/>
            <a:ext cx="54003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53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89448"/>
            <a:ext cx="111556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WHAT’S A DRINK? - BEER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4" y="1580607"/>
            <a:ext cx="5512526" cy="1397724"/>
          </a:xfrm>
        </p:spPr>
        <p:txBody>
          <a:bodyPr>
            <a:noAutofit/>
          </a:bodyPr>
          <a:lstStyle/>
          <a:p>
            <a:r>
              <a:rPr lang="en-US" sz="4000" dirty="0" smtClean="0"/>
              <a:t>12 ounces of alcohol</a:t>
            </a:r>
          </a:p>
          <a:p>
            <a:r>
              <a:rPr lang="en-US" sz="4000" dirty="0" smtClean="0"/>
              <a:t>4.2% alcohol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547948" y="3357161"/>
            <a:ext cx="3048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38348" y="3509561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Calibri" panose="020F0502020204030204" pitchFamily="34" charset="0"/>
              </a:rPr>
              <a:t>12 x .</a:t>
            </a:r>
            <a:r>
              <a:rPr lang="en-US" altLang="en-US" sz="3600" dirty="0" smtClean="0">
                <a:latin typeface="Calibri" panose="020F0502020204030204" pitchFamily="34" charset="0"/>
              </a:rPr>
              <a:t>042 </a:t>
            </a:r>
            <a:r>
              <a:rPr lang="en-US" altLang="en-US" sz="3600" dirty="0">
                <a:latin typeface="Calibri" panose="020F0502020204030204" pitchFamily="34" charset="0"/>
              </a:rPr>
              <a:t>= 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38348" y="4119161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latin typeface="Calibri" panose="020F0502020204030204" pitchFamily="34" charset="0"/>
              </a:rPr>
              <a:t>0.504 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87383" y="5230912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Total amount of alcohol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95948" y="4957361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0.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504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9" name="Picture 6" descr="mi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33" y="1397444"/>
            <a:ext cx="3774741" cy="444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37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56450"/>
              </p:ext>
            </p:extLst>
          </p:nvPr>
        </p:nvGraphicFramePr>
        <p:xfrm>
          <a:off x="809503" y="1351521"/>
          <a:ext cx="10607051" cy="3180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0996">
                  <a:extLst>
                    <a:ext uri="{9D8B030D-6E8A-4147-A177-3AD203B41FA5}">
                      <a16:colId xmlns:a16="http://schemas.microsoft.com/office/drawing/2014/main" xmlns="" val="1688739477"/>
                    </a:ext>
                  </a:extLst>
                </a:gridCol>
                <a:gridCol w="1485211">
                  <a:extLst>
                    <a:ext uri="{9D8B030D-6E8A-4147-A177-3AD203B41FA5}">
                      <a16:colId xmlns:a16="http://schemas.microsoft.com/office/drawing/2014/main" xmlns="" val="4152409868"/>
                    </a:ext>
                  </a:extLst>
                </a:gridCol>
                <a:gridCol w="1485211">
                  <a:extLst>
                    <a:ext uri="{9D8B030D-6E8A-4147-A177-3AD203B41FA5}">
                      <a16:colId xmlns:a16="http://schemas.microsoft.com/office/drawing/2014/main" xmlns="" val="2926611243"/>
                    </a:ext>
                  </a:extLst>
                </a:gridCol>
                <a:gridCol w="1485211">
                  <a:extLst>
                    <a:ext uri="{9D8B030D-6E8A-4147-A177-3AD203B41FA5}">
                      <a16:colId xmlns:a16="http://schemas.microsoft.com/office/drawing/2014/main" xmlns="" val="2839910966"/>
                    </a:ext>
                  </a:extLst>
                </a:gridCol>
                <a:gridCol w="1485211">
                  <a:extLst>
                    <a:ext uri="{9D8B030D-6E8A-4147-A177-3AD203B41FA5}">
                      <a16:colId xmlns:a16="http://schemas.microsoft.com/office/drawing/2014/main" xmlns="" val="2548868966"/>
                    </a:ext>
                  </a:extLst>
                </a:gridCol>
                <a:gridCol w="1485211">
                  <a:extLst>
                    <a:ext uri="{9D8B030D-6E8A-4147-A177-3AD203B41FA5}">
                      <a16:colId xmlns:a16="http://schemas.microsoft.com/office/drawing/2014/main" xmlns="" val="2364629258"/>
                    </a:ext>
                  </a:extLst>
                </a:gridCol>
              </a:tblGrid>
              <a:tr h="4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12:00 – 1:00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1:00 – 2:00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2:00 – 3:00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3:00 – 4:00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4:00 – 5:00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9218604"/>
                  </a:ext>
                </a:extLst>
              </a:tr>
              <a:tr h="4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Drinks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5246938"/>
                  </a:ext>
                </a:extLst>
              </a:tr>
              <a:tr h="4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 (start of hour)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2263153"/>
                  </a:ext>
                </a:extLst>
              </a:tr>
              <a:tr h="4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 from table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53941709"/>
                  </a:ext>
                </a:extLst>
              </a:tr>
              <a:tr h="4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 after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9902286"/>
                  </a:ext>
                </a:extLst>
              </a:tr>
              <a:tr h="4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Alcohol broken down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94495120"/>
                  </a:ext>
                </a:extLst>
              </a:tr>
              <a:tr h="454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 (end of hour)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827222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6614" y="390564"/>
            <a:ext cx="19531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EXAMPLE:  Guest #1:  Maggie 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effectLst/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115lb. female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069" y="5061728"/>
            <a:ext cx="10815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 at the end of the party:	</a:t>
            </a:r>
            <a:r>
              <a:rPr lang="en-US" altLang="en-US" dirty="0" smtClean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</a:t>
            </a:r>
            <a:endParaRPr lang="en-US" altLang="en-US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guest drive home?		________________________________________________________</a:t>
            </a:r>
            <a:endParaRPr lang="en-US" altLang="en-US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Rockwell" panose="020606030202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will guest be completely sober?	__________________________________________________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6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4764" y="1357735"/>
            <a:ext cx="4039070" cy="458586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Academic Failure</a:t>
            </a:r>
          </a:p>
          <a:p>
            <a:r>
              <a:rPr lang="en-US" sz="2600" dirty="0" smtClean="0"/>
              <a:t>Alcohol Poisoning</a:t>
            </a:r>
          </a:p>
          <a:p>
            <a:r>
              <a:rPr lang="en-US" sz="2600" dirty="0" smtClean="0"/>
              <a:t>Alcoholism</a:t>
            </a:r>
          </a:p>
          <a:p>
            <a:r>
              <a:rPr lang="en-US" sz="2600" dirty="0" smtClean="0"/>
              <a:t>Alterations in brain development</a:t>
            </a:r>
          </a:p>
          <a:p>
            <a:r>
              <a:rPr lang="en-US" sz="2600" dirty="0" smtClean="0"/>
              <a:t>Criminal behavior</a:t>
            </a:r>
          </a:p>
          <a:p>
            <a:r>
              <a:rPr lang="en-US" sz="2600" dirty="0" smtClean="0"/>
              <a:t>Fetal Alcohol Syndrome</a:t>
            </a:r>
          </a:p>
          <a:p>
            <a:r>
              <a:rPr lang="en-US" sz="2600" dirty="0" smtClean="0"/>
              <a:t>Blurred Vision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44764" y="354764"/>
            <a:ext cx="11504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Consequences of Underage Drinking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251491" y="1357735"/>
            <a:ext cx="4039070" cy="4585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Hangover</a:t>
            </a:r>
          </a:p>
          <a:p>
            <a:r>
              <a:rPr lang="en-US" sz="2400" dirty="0" smtClean="0"/>
              <a:t>Injury</a:t>
            </a:r>
          </a:p>
          <a:p>
            <a:r>
              <a:rPr lang="en-US" sz="2400" dirty="0" smtClean="0"/>
              <a:t>Liver Damage</a:t>
            </a:r>
          </a:p>
          <a:p>
            <a:r>
              <a:rPr lang="en-US" sz="2400" dirty="0" smtClean="0"/>
              <a:t>STDs</a:t>
            </a:r>
          </a:p>
          <a:p>
            <a:r>
              <a:rPr lang="en-US" sz="2400" dirty="0" smtClean="0"/>
              <a:t>Unintended Pregnancy</a:t>
            </a:r>
          </a:p>
          <a:p>
            <a:r>
              <a:rPr lang="en-US" sz="2400" dirty="0" smtClean="0"/>
              <a:t>Traffic Crashes</a:t>
            </a:r>
          </a:p>
          <a:p>
            <a:r>
              <a:rPr lang="en-US" sz="2400" dirty="0" smtClean="0"/>
              <a:t>Bad Reputation</a:t>
            </a:r>
          </a:p>
          <a:p>
            <a:r>
              <a:rPr lang="en-US" sz="2400" dirty="0" smtClean="0"/>
              <a:t>Slurred Speech</a:t>
            </a:r>
            <a:endParaRPr lang="en-US" sz="2400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7810575" y="1357735"/>
            <a:ext cx="4039070" cy="4585865"/>
          </a:xfrm>
        </p:spPr>
        <p:txBody>
          <a:bodyPr>
            <a:noAutofit/>
          </a:bodyPr>
          <a:lstStyle/>
          <a:p>
            <a:r>
              <a:rPr lang="en-US" sz="2400" dirty="0" smtClean="0"/>
              <a:t>Loss of Balance and coordination</a:t>
            </a:r>
          </a:p>
          <a:p>
            <a:r>
              <a:rPr lang="en-US" sz="2400" dirty="0" smtClean="0"/>
              <a:t>Slowed Breathing</a:t>
            </a:r>
          </a:p>
          <a:p>
            <a:r>
              <a:rPr lang="en-US" sz="2400" dirty="0" smtClean="0"/>
              <a:t>Passed out</a:t>
            </a:r>
          </a:p>
          <a:p>
            <a:r>
              <a:rPr lang="en-US" sz="2400" dirty="0" smtClean="0"/>
              <a:t>Black Out</a:t>
            </a:r>
          </a:p>
          <a:p>
            <a:r>
              <a:rPr lang="en-US" sz="2400" dirty="0" smtClean="0"/>
              <a:t>Legal problems</a:t>
            </a:r>
          </a:p>
          <a:p>
            <a:r>
              <a:rPr lang="en-US" sz="2400" dirty="0" smtClean="0"/>
              <a:t>Violence</a:t>
            </a:r>
          </a:p>
          <a:p>
            <a:r>
              <a:rPr lang="en-US" sz="2400" dirty="0" smtClean="0"/>
              <a:t>Death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942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817" y="228267"/>
            <a:ext cx="63746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I’ll Pass…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37" y="1672044"/>
            <a:ext cx="488550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Academic:</a:t>
            </a:r>
            <a:endParaRPr lang="en-US" sz="3600" dirty="0"/>
          </a:p>
          <a:p>
            <a:pPr algn="ctr"/>
            <a:r>
              <a:rPr lang="en-US" sz="3600" dirty="0" smtClean="0"/>
              <a:t>3, 12, 18, 27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4137" y="3104825"/>
            <a:ext cx="4885508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Physical:</a:t>
            </a:r>
            <a:endParaRPr lang="en-US" sz="3600" dirty="0"/>
          </a:p>
          <a:p>
            <a:pPr algn="ctr"/>
            <a:r>
              <a:rPr lang="en-US" sz="3600" dirty="0" smtClean="0"/>
              <a:t>1, 7, 15, 23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4137" y="4548602"/>
            <a:ext cx="488550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Legal:</a:t>
            </a:r>
            <a:endParaRPr lang="en-US" sz="3600" dirty="0"/>
          </a:p>
          <a:p>
            <a:pPr algn="ctr"/>
            <a:r>
              <a:rPr lang="en-US" sz="3600" dirty="0" smtClean="0"/>
              <a:t>2, 11, 21, 28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662058" y="253664"/>
            <a:ext cx="4885508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Financial:</a:t>
            </a:r>
          </a:p>
          <a:p>
            <a:pPr algn="ctr"/>
            <a:r>
              <a:rPr lang="en-US" sz="3600" dirty="0" smtClean="0"/>
              <a:t>4, 6, 8, 26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701246" y="1672043"/>
            <a:ext cx="48855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Neurological:</a:t>
            </a:r>
          </a:p>
          <a:p>
            <a:pPr algn="ctr"/>
            <a:r>
              <a:rPr lang="en-US" sz="3600" dirty="0" smtClean="0"/>
              <a:t>10, 13, 17, 22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7371" y="3104825"/>
            <a:ext cx="488550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Social:</a:t>
            </a:r>
          </a:p>
          <a:p>
            <a:pPr algn="ctr"/>
            <a:r>
              <a:rPr lang="en-US" sz="3600" dirty="0" smtClean="0"/>
              <a:t>5, 14, 20, 24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40434" y="4562276"/>
            <a:ext cx="4885508" cy="1077218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Consequences for Others:</a:t>
            </a:r>
          </a:p>
          <a:p>
            <a:pPr algn="ctr"/>
            <a:r>
              <a:rPr lang="en-US" sz="3600" dirty="0" smtClean="0"/>
              <a:t>9, 16, 19, 25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196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89448"/>
            <a:ext cx="111556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WHAT’S A DRINK? - WINE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78577" y="3487783"/>
            <a:ext cx="3048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68977" y="1658983"/>
            <a:ext cx="8153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800" dirty="0" smtClean="0">
                <a:latin typeface="+mj-lt"/>
              </a:rPr>
              <a:t>5 ounces</a:t>
            </a:r>
          </a:p>
          <a:p>
            <a:r>
              <a:rPr lang="en-US" altLang="en-US" sz="4800" dirty="0" smtClean="0">
                <a:latin typeface="+mj-lt"/>
              </a:rPr>
              <a:t>13 % alcohol</a:t>
            </a:r>
            <a:r>
              <a:rPr lang="en-US" altLang="en-US" dirty="0" smtClean="0">
                <a:latin typeface="+mj-lt"/>
              </a:rPr>
              <a:t>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8977" y="3640183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latin typeface="Calibri" panose="020F0502020204030204" pitchFamily="34" charset="0"/>
              </a:rPr>
              <a:t>5 </a:t>
            </a:r>
            <a:r>
              <a:rPr lang="en-US" altLang="en-US" sz="3600" dirty="0">
                <a:latin typeface="Calibri" panose="020F0502020204030204" pitchFamily="34" charset="0"/>
              </a:rPr>
              <a:t>x </a:t>
            </a:r>
            <a:r>
              <a:rPr lang="en-US" altLang="en-US" sz="3600" dirty="0" smtClean="0">
                <a:latin typeface="Calibri" panose="020F0502020204030204" pitchFamily="34" charset="0"/>
              </a:rPr>
              <a:t>.13 </a:t>
            </a:r>
            <a:r>
              <a:rPr lang="en-US" altLang="en-US" sz="3600" dirty="0">
                <a:latin typeface="Calibri" panose="020F0502020204030204" pitchFamily="34" charset="0"/>
              </a:rPr>
              <a:t>=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8977" y="4249783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latin typeface="Calibri" panose="020F0502020204030204" pitchFamily="34" charset="0"/>
              </a:rPr>
              <a:t>0.65 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57646" y="5164183"/>
            <a:ext cx="4578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Total amount of alcohol</a:t>
            </a:r>
          </a:p>
        </p:txBody>
      </p:sp>
      <p:pic>
        <p:nvPicPr>
          <p:cNvPr id="16" name="Picture 10" descr="wine-lover-wine-glass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61" y="1541962"/>
            <a:ext cx="2243287" cy="42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40736" y="4891133"/>
            <a:ext cx="157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0.65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67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89448"/>
            <a:ext cx="111556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WHAT’S A DRINK? - LIQUOR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08314" y="3553097"/>
            <a:ext cx="3048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98714" y="1724297"/>
            <a:ext cx="8153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800" dirty="0" smtClean="0">
                <a:latin typeface="+mj-lt"/>
              </a:rPr>
              <a:t>1.5 ounces</a:t>
            </a:r>
          </a:p>
          <a:p>
            <a:r>
              <a:rPr lang="en-US" altLang="en-US" sz="4800" dirty="0" smtClean="0">
                <a:latin typeface="+mj-lt"/>
              </a:rPr>
              <a:t>33 % alcohol</a:t>
            </a:r>
            <a:r>
              <a:rPr lang="en-US" altLang="en-US" dirty="0" smtClean="0">
                <a:latin typeface="+mj-lt"/>
              </a:rPr>
              <a:t>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98714" y="3705497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latin typeface="Calibri" panose="020F0502020204030204" pitchFamily="34" charset="0"/>
              </a:rPr>
              <a:t>1.5 </a:t>
            </a:r>
            <a:r>
              <a:rPr lang="en-US" altLang="en-US" sz="3600" dirty="0">
                <a:latin typeface="Calibri" panose="020F0502020204030204" pitchFamily="34" charset="0"/>
              </a:rPr>
              <a:t>x </a:t>
            </a:r>
            <a:r>
              <a:rPr lang="en-US" altLang="en-US" sz="3600" dirty="0" smtClean="0">
                <a:latin typeface="Calibri" panose="020F0502020204030204" pitchFamily="34" charset="0"/>
              </a:rPr>
              <a:t>.33 </a:t>
            </a:r>
            <a:r>
              <a:rPr lang="en-US" altLang="en-US" sz="3600" dirty="0">
                <a:latin typeface="Calibri" panose="020F0502020204030204" pitchFamily="34" charset="0"/>
              </a:rPr>
              <a:t>=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98714" y="4315097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smtClean="0">
                <a:latin typeface="Calibri" panose="020F0502020204030204" pitchFamily="34" charset="0"/>
              </a:rPr>
              <a:t>0.495 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87383" y="5442857"/>
            <a:ext cx="465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+mj-lt"/>
              </a:rPr>
              <a:t>Total amount of alcohol</a:t>
            </a:r>
          </a:p>
        </p:txBody>
      </p:sp>
      <p:pic>
        <p:nvPicPr>
          <p:cNvPr id="22" name="Picture 10" descr="shot_glass_con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61" y="2630856"/>
            <a:ext cx="1662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64" y="1541638"/>
            <a:ext cx="3439698" cy="45850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15575" y="5153297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0.495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86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BAC chart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6" y="0"/>
            <a:ext cx="1148565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53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97873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What are some factors that affect an individual’s BAC??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727460" y="1568300"/>
            <a:ext cx="8903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BLOOD ALCOHOL CONTENT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7696" y="2336873"/>
            <a:ext cx="32031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B.A.C.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0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illerLite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2" y="1569720"/>
            <a:ext cx="3252652" cy="433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3161208044_44a258c8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19" y="1639399"/>
            <a:ext cx="5566941" cy="41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3205" y="420078"/>
            <a:ext cx="98389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AMOUNT OF ALCOHOL CONSUMED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63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2642" y="341701"/>
            <a:ext cx="48814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TIME CONSUMED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7" descr="spiral-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" y="1661160"/>
            <a:ext cx="4177937" cy="40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39" y="1585401"/>
            <a:ext cx="4251118" cy="4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14362</TotalTime>
  <Words>789</Words>
  <Application>Microsoft Macintosh PowerPoint</Application>
  <PresentationFormat>Custom</PresentationFormat>
  <Paragraphs>391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Gallery</vt:lpstr>
      <vt:lpstr>ALCOHOL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Neshaminy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</dc:title>
  <dc:creator>Smith, Laurie</dc:creator>
  <cp:lastModifiedBy>Amy Geruc</cp:lastModifiedBy>
  <cp:revision>20</cp:revision>
  <dcterms:created xsi:type="dcterms:W3CDTF">2017-10-04T00:42:21Z</dcterms:created>
  <dcterms:modified xsi:type="dcterms:W3CDTF">2018-10-08T23:04:38Z</dcterms:modified>
</cp:coreProperties>
</file>